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0" r:id="rId3"/>
    <p:sldId id="281" r:id="rId4"/>
    <p:sldId id="267" r:id="rId5"/>
    <p:sldId id="268" r:id="rId6"/>
    <p:sldId id="279" r:id="rId7"/>
    <p:sldId id="278" r:id="rId8"/>
    <p:sldId id="282" r:id="rId9"/>
    <p:sldId id="283" r:id="rId10"/>
    <p:sldId id="284" r:id="rId11"/>
    <p:sldId id="285" r:id="rId12"/>
    <p:sldId id="274" r:id="rId13"/>
    <p:sldId id="277" r:id="rId14"/>
    <p:sldId id="275" r:id="rId15"/>
    <p:sldId id="286" r:id="rId16"/>
    <p:sldId id="276" r:id="rId17"/>
    <p:sldId id="287" r:id="rId18"/>
    <p:sldId id="271" r:id="rId19"/>
    <p:sldId id="261" r:id="rId20"/>
    <p:sldId id="257" r:id="rId21"/>
    <p:sldId id="269" r:id="rId22"/>
    <p:sldId id="288" r:id="rId23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A4F"/>
    <a:srgbClr val="102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14" autoAdjust="0"/>
  </p:normalViewPr>
  <p:slideViewPr>
    <p:cSldViewPr>
      <p:cViewPr>
        <p:scale>
          <a:sx n="63" d="100"/>
          <a:sy n="63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0CCE3-1830-414D-89A7-42BA19071E4D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9C8FC-197D-467B-BB33-53F1C71A7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29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3959EB94-F5AD-452B-B5FD-14B74BEC6075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7836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25D937EE-F0B7-4AC3-94B7-22809C3A5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07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87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r>
              <a:rPr lang="en-US" dirty="0"/>
              <a:t>The first graph is of the entire growing season, with NH3 concentration (</a:t>
            </a:r>
            <a:r>
              <a:rPr lang="en-US" dirty="0" err="1"/>
              <a:t>ug</a:t>
            </a:r>
            <a:r>
              <a:rPr lang="en-US" dirty="0"/>
              <a:t>/m3) on one axis and crop height on the other.  Of note, the ambient NH3 </a:t>
            </a:r>
            <a:r>
              <a:rPr lang="en-US" dirty="0" err="1"/>
              <a:t>conc</a:t>
            </a:r>
            <a:r>
              <a:rPr lang="en-US" dirty="0"/>
              <a:t> falls over the course of the season to pretty miniscule amounts (.7 </a:t>
            </a:r>
            <a:r>
              <a:rPr lang="en-US" dirty="0" err="1"/>
              <a:t>ug</a:t>
            </a:r>
            <a:r>
              <a:rPr lang="en-US" dirty="0"/>
              <a:t>/m3 or about 1ppb).  The big spikes in concentration are often driven by no wind (in case someone asks.)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13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74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50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0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r>
              <a:rPr lang="en-US" dirty="0" smtClean="0">
                <a:solidFill>
                  <a:schemeClr val="bg1"/>
                </a:solidFill>
              </a:rPr>
              <a:t>ARL &amp; NCCOS</a:t>
            </a:r>
          </a:p>
          <a:p>
            <a:pPr defTabSz="937626">
              <a:defRPr/>
            </a:pPr>
            <a:r>
              <a:rPr lang="en-US" dirty="0" smtClean="0">
                <a:solidFill>
                  <a:schemeClr val="bg1"/>
                </a:solidFill>
              </a:rPr>
              <a:t>Goal: Improve understanding of the biological, chemical, and physical processes that drive the exchange of carbon dioxide and nutrients between the atmosphere, land, and water in coastal ecosystems. 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NOS National Centers for Coastal Ocean Science</a:t>
            </a:r>
          </a:p>
          <a:p>
            <a:pPr defTabSz="937626"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nitrogen limited, so increases in nitrogen can increase C fixation. </a:t>
            </a:r>
          </a:p>
          <a:p>
            <a:pPr defTabSz="937626"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58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0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4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4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72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4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02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19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1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102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0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1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1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0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7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2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3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3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23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091A4F"/>
            </a:gs>
            <a:gs pos="99875">
              <a:srgbClr val="3C414E"/>
            </a:gs>
            <a:gs pos="99750">
              <a:srgbClr val="494E5A"/>
            </a:gs>
            <a:gs pos="99500">
              <a:srgbClr val="636771"/>
            </a:gs>
            <a:gs pos="99000">
              <a:srgbClr val="9799A0"/>
            </a:gs>
            <a:gs pos="100000">
              <a:srgbClr val="E7E9EE">
                <a:lumMod val="24000"/>
              </a:srgbClr>
            </a:gs>
            <a:gs pos="99969">
              <a:schemeClr val="bg1"/>
            </a:gs>
            <a:gs pos="99938">
              <a:srgbClr val="9DA0A6"/>
            </a:gs>
            <a:gs pos="9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91A4F"/>
                </a:solidFill>
              </a:defRPr>
            </a:lvl1pPr>
          </a:lstStyle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91A4F"/>
                </a:solidFill>
              </a:defRPr>
            </a:lvl1pPr>
          </a:lstStyle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14400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6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6" r:id="rId10"/>
    <p:sldLayoutId id="214748365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tif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2926"/>
            <a:ext cx="8229600" cy="1143000"/>
          </a:xfrm>
        </p:spPr>
        <p:txBody>
          <a:bodyPr/>
          <a:lstStyle/>
          <a:p>
            <a:r>
              <a:rPr lang="en-US" dirty="0" smtClean="0"/>
              <a:t>Atmospheric Deposition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652" y="4038600"/>
            <a:ext cx="6400800" cy="1752600"/>
          </a:xfrm>
        </p:spPr>
        <p:txBody>
          <a:bodyPr/>
          <a:lstStyle/>
          <a:p>
            <a:r>
              <a:rPr lang="en-US" dirty="0" smtClean="0"/>
              <a:t>LaToya Myles</a:t>
            </a:r>
          </a:p>
          <a:p>
            <a:r>
              <a:rPr lang="en-US" dirty="0" smtClean="0"/>
              <a:t>Air Resources Laboratory</a:t>
            </a:r>
          </a:p>
          <a:p>
            <a:r>
              <a:rPr lang="en-US" dirty="0" smtClean="0"/>
              <a:t>June 22, 2016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04" y="1752600"/>
            <a:ext cx="2781495" cy="208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1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88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332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Reactive Nitrogen in the Environment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3975"/>
            <a:ext cx="7124700" cy="539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16594"/>
            <a:ext cx="1905000" cy="1407582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987713"/>
            <a:ext cx="1809750" cy="130867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Reactive Nitrogen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Process Studies</a:t>
            </a:r>
          </a:p>
          <a:p>
            <a:pPr lvl="1"/>
            <a:r>
              <a:rPr lang="en-US" dirty="0" smtClean="0"/>
              <a:t>Field measurements to understand the processes that influence transfer </a:t>
            </a:r>
            <a:r>
              <a:rPr lang="en-US" dirty="0"/>
              <a:t>of </a:t>
            </a:r>
            <a:r>
              <a:rPr lang="en-US" dirty="0" smtClean="0"/>
              <a:t>nitrogen gases and particles between the atmosphere and land</a:t>
            </a:r>
          </a:p>
          <a:p>
            <a:pPr lvl="1"/>
            <a:r>
              <a:rPr lang="en-US" dirty="0"/>
              <a:t>Support characterization of </a:t>
            </a:r>
            <a:r>
              <a:rPr lang="en-US" dirty="0" smtClean="0"/>
              <a:t>emission </a:t>
            </a:r>
            <a:r>
              <a:rPr lang="en-US" dirty="0"/>
              <a:t>sources and other key factors that influence air quality in different </a:t>
            </a:r>
            <a:r>
              <a:rPr lang="en-US" dirty="0" smtClean="0"/>
              <a:t>regions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13</a:t>
            </a:fld>
            <a:endParaRPr lang="en-US" dirty="0"/>
          </a:p>
        </p:txBody>
      </p:sp>
      <p:pic>
        <p:nvPicPr>
          <p:cNvPr id="2050" name="Picture 2" descr="C:\Users\mylesl\Pictures\IL_2014_Field_Photos\20140424_174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8" r="30067"/>
          <a:stretch/>
        </p:blipFill>
        <p:spPr bwMode="auto">
          <a:xfrm>
            <a:off x="5029200" y="2730927"/>
            <a:ext cx="2094614" cy="25909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ylesl\Pictures\EPP in NC for NH3\HPIM07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t="17202" r="40083" b="1148"/>
          <a:stretch/>
        </p:blipFill>
        <p:spPr bwMode="auto">
          <a:xfrm>
            <a:off x="6262753" y="4419600"/>
            <a:ext cx="1752601" cy="17739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38934"/>
          <a:stretch/>
        </p:blipFill>
        <p:spPr>
          <a:xfrm rot="5400000">
            <a:off x="6252055" y="1656616"/>
            <a:ext cx="1773997" cy="175260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51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Reactive Nitrogen Collaborative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495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NOAA-funded study of reactive nitrogen biogeochemical cycling </a:t>
            </a:r>
            <a:r>
              <a:rPr lang="en-US" dirty="0"/>
              <a:t>in </a:t>
            </a:r>
            <a:r>
              <a:rPr lang="en-US" dirty="0" smtClean="0"/>
              <a:t>partnership with OAR GFDL</a:t>
            </a:r>
          </a:p>
          <a:p>
            <a:r>
              <a:rPr lang="en-US" dirty="0" smtClean="0"/>
              <a:t>NSF-funded study of ammonia emission as an uncertain input </a:t>
            </a:r>
            <a:r>
              <a:rPr lang="en-US" dirty="0"/>
              <a:t>to </a:t>
            </a:r>
            <a:r>
              <a:rPr lang="en-US" dirty="0" smtClean="0"/>
              <a:t>air quality models in partnership with the University </a:t>
            </a:r>
            <a:r>
              <a:rPr lang="en-US" dirty="0"/>
              <a:t>of Illinois at </a:t>
            </a:r>
            <a:r>
              <a:rPr lang="en-US" dirty="0" smtClean="0"/>
              <a:t>Urbana-Champaign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2" descr="http://www.fertilizer101.org/images/ch2/The_Nitrogen_Cyc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752600"/>
            <a:ext cx="3810000" cy="4046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5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Illinois NH</a:t>
            </a:r>
            <a:r>
              <a:rPr lang="en-US" baseline="-25000" dirty="0" smtClean="0"/>
              <a:t>3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35"/>
            <a:ext cx="8873894" cy="52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Reactive Nitrogen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05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 smtClean="0">
                <a:solidFill>
                  <a:srgbClr val="92D050"/>
                </a:solidFill>
              </a:rPr>
              <a:t>Quality data and information that improves </a:t>
            </a:r>
            <a:r>
              <a:rPr lang="en-US" sz="2600" dirty="0">
                <a:solidFill>
                  <a:srgbClr val="92D050"/>
                </a:solidFill>
              </a:rPr>
              <a:t>emission estimates and modeling capabilities on local and regional </a:t>
            </a:r>
            <a:r>
              <a:rPr lang="en-US" sz="2600" dirty="0" smtClean="0">
                <a:solidFill>
                  <a:srgbClr val="92D050"/>
                </a:solidFill>
              </a:rPr>
              <a:t>scales.</a:t>
            </a:r>
            <a:endParaRPr lang="en-US" sz="26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707353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3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Reactive Nitrogen Products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17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" y="1752600"/>
            <a:ext cx="8915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914400"/>
            <a:ext cx="8915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Ammonia flux data that improves understanding of the 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</a:rPr>
              <a:t>physical processes that influence emission and deposition.</a:t>
            </a:r>
            <a:endParaRPr lang="en-US" sz="2400" dirty="0">
              <a:solidFill>
                <a:srgbClr val="92D050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Deposition 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715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Maintaining high-quality precipitation measurements is time-consuming and costly.</a:t>
            </a:r>
          </a:p>
          <a:p>
            <a:r>
              <a:rPr lang="en-US" dirty="0" smtClean="0"/>
              <a:t>Comprehensive reactive </a:t>
            </a:r>
            <a:r>
              <a:rPr lang="en-US" dirty="0"/>
              <a:t>nitrogen </a:t>
            </a:r>
            <a:r>
              <a:rPr lang="en-US" dirty="0" smtClean="0"/>
              <a:t>field measurements (both </a:t>
            </a:r>
            <a:r>
              <a:rPr lang="en-US" dirty="0"/>
              <a:t>reduced and </a:t>
            </a:r>
            <a:r>
              <a:rPr lang="en-US" dirty="0" smtClean="0"/>
              <a:t>oxidized forms, including organics) are logistically challenging and expensive.</a:t>
            </a:r>
          </a:p>
          <a:p>
            <a:r>
              <a:rPr lang="en-US" dirty="0" smtClean="0"/>
              <a:t>Air-surface exchange of reactive nitrogen in complex ecosystems (coastal wetlands) is relatively unknown.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18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523565"/>
            <a:ext cx="284299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7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Collaborators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10422" y="1371600"/>
            <a:ext cx="4038600" cy="502920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chemeClr val="tx2">
                    <a:lumMod val="50000"/>
                  </a:schemeClr>
                </a:solidFill>
              </a:rPr>
              <a:t>External Partners</a:t>
            </a:r>
            <a:endParaRPr lang="en-US" b="1" u="sng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386" y="5638800"/>
            <a:ext cx="2643188" cy="5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749800"/>
            <a:ext cx="373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6" y="3556000"/>
            <a:ext cx="2286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133600"/>
            <a:ext cx="30003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4724400" y="1371600"/>
            <a:ext cx="4038600" cy="5029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 smtClean="0">
                <a:solidFill>
                  <a:schemeClr val="tx2">
                    <a:lumMod val="50000"/>
                  </a:schemeClr>
                </a:solidFill>
              </a:rPr>
              <a:t>Internal Partners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44088"/>
            <a:ext cx="2749824" cy="77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66950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417638"/>
            <a:ext cx="8534400" cy="353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Under the </a:t>
            </a:r>
            <a:r>
              <a:rPr lang="en-US" dirty="0"/>
              <a:t>Clean Air Act Amendments of </a:t>
            </a:r>
            <a:r>
              <a:rPr lang="en-US" dirty="0" smtClean="0"/>
              <a:t>1990, NOAA is charged </a:t>
            </a:r>
            <a:r>
              <a:rPr lang="en-US" dirty="0"/>
              <a:t>to </a:t>
            </a:r>
            <a:endParaRPr lang="en-US" dirty="0" smtClean="0"/>
          </a:p>
          <a:p>
            <a:r>
              <a:rPr lang="en-US" dirty="0" smtClean="0"/>
              <a:t>Identify </a:t>
            </a:r>
            <a:r>
              <a:rPr lang="en-US" dirty="0"/>
              <a:t>and assess the extent of deposition of atmospheric pollutants to Great Lakes and coastal waters 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Conduct </a:t>
            </a:r>
            <a:r>
              <a:rPr lang="en-US" dirty="0"/>
              <a:t>research on air quality and deposition and associated impacts to ecosystems.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46134" y="4724400"/>
            <a:ext cx="7129047" cy="1545739"/>
            <a:chOff x="76200" y="4550262"/>
            <a:chExt cx="7129047" cy="154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8800" y="4550262"/>
              <a:ext cx="1566447" cy="15457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00" y="4818330"/>
              <a:ext cx="5562600" cy="1015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solidFill>
                    <a:schemeClr val="tx2">
                      <a:lumMod val="50000"/>
                    </a:schemeClr>
                  </a:solidFill>
                </a:rPr>
                <a:t>ARL’s Deposition R&amp;D is grounded in the early days of acid rain studies and assessments with the National Acid Precipitation Assessment </a:t>
              </a:r>
              <a: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  <a:t>Program.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Directions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2133601"/>
            <a:ext cx="4572000" cy="34290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Precipitation Chemistry</a:t>
            </a:r>
            <a:endParaRPr lang="en-US" dirty="0"/>
          </a:p>
          <a:p>
            <a:pPr lvl="1"/>
            <a:r>
              <a:rPr lang="en-US" dirty="0" smtClean="0"/>
              <a:t>Continue leadership of AIRMoN as part of NADP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34712" t="23414" r="35127" b="28665"/>
          <a:stretch/>
        </p:blipFill>
        <p:spPr bwMode="auto">
          <a:xfrm>
            <a:off x="4876800" y="2133600"/>
            <a:ext cx="39624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10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Future Directions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499" y="1371600"/>
            <a:ext cx="91440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 smtClean="0"/>
              <a:t>Reactive Nitrogen Research</a:t>
            </a:r>
            <a:endParaRPr lang="en-US" sz="3300" dirty="0"/>
          </a:p>
          <a:p>
            <a:pPr lvl="1"/>
            <a:r>
              <a:rPr lang="en-US" sz="2800" dirty="0" smtClean="0"/>
              <a:t>To investigate reactive </a:t>
            </a:r>
            <a:r>
              <a:rPr lang="en-US" sz="2800" dirty="0"/>
              <a:t>nitrogen </a:t>
            </a:r>
            <a:r>
              <a:rPr lang="en-US" sz="2800" dirty="0" smtClean="0"/>
              <a:t>emission and deposition from fires</a:t>
            </a:r>
            <a:endParaRPr lang="en-US" sz="2800" dirty="0"/>
          </a:p>
          <a:p>
            <a:pPr lvl="1"/>
            <a:r>
              <a:rPr lang="en-US" sz="2800" dirty="0" smtClean="0"/>
              <a:t>To improve understanding of the </a:t>
            </a:r>
            <a:r>
              <a:rPr lang="en-US" sz="2800" dirty="0"/>
              <a:t>role of nitrogen deposition in </a:t>
            </a:r>
            <a:r>
              <a:rPr lang="en-US" sz="2800" dirty="0" smtClean="0"/>
              <a:t>coastal blue </a:t>
            </a:r>
            <a:r>
              <a:rPr lang="en-US" sz="2800" dirty="0"/>
              <a:t>carbon </a:t>
            </a:r>
            <a:r>
              <a:rPr lang="en-US" sz="2800" dirty="0" smtClean="0"/>
              <a:t>sequestration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191000" y="3200400"/>
            <a:ext cx="4368425" cy="3017409"/>
            <a:chOff x="3737350" y="2534039"/>
            <a:chExt cx="4368425" cy="3017409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151" y="3143212"/>
              <a:ext cx="2996824" cy="2408236"/>
            </a:xfrm>
            <a:prstGeom prst="rect">
              <a:avLst/>
            </a:prstGeom>
            <a:ln w="3810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Curved Right Arrow 13"/>
            <p:cNvSpPr/>
            <p:nvPr/>
          </p:nvSpPr>
          <p:spPr>
            <a:xfrm>
              <a:off x="3954346" y="2534039"/>
              <a:ext cx="937609" cy="2169298"/>
            </a:xfrm>
            <a:prstGeom prst="curvedRightArrow">
              <a:avLst>
                <a:gd name="adj1" fmla="val 20207"/>
                <a:gd name="adj2" fmla="val 33346"/>
                <a:gd name="adj3" fmla="val 14773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Curved Right Arrow 14"/>
            <p:cNvSpPr/>
            <p:nvPr/>
          </p:nvSpPr>
          <p:spPr>
            <a:xfrm flipH="1">
              <a:off x="6856591" y="2534039"/>
              <a:ext cx="987615" cy="2169298"/>
            </a:xfrm>
            <a:prstGeom prst="curvedRightArrow">
              <a:avLst>
                <a:gd name="adj1" fmla="val 20207"/>
                <a:gd name="adj2" fmla="val 33346"/>
                <a:gd name="adj3" fmla="val 14773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7350" y="5201386"/>
              <a:ext cx="1371601" cy="35006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Deposition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34174" y="5194903"/>
              <a:ext cx="1371601" cy="35006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Fixation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90723" y="3453611"/>
              <a:ext cx="969191" cy="350062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Carbon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2895" y="3453611"/>
              <a:ext cx="1109059" cy="350062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Nitrogen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1371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27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2926"/>
            <a:ext cx="8229600" cy="1143000"/>
          </a:xfrm>
        </p:spPr>
        <p:txBody>
          <a:bodyPr/>
          <a:lstStyle/>
          <a:p>
            <a:r>
              <a:rPr lang="en-US" dirty="0" smtClean="0"/>
              <a:t>Atmospheric Deposition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04" y="1752600"/>
            <a:ext cx="2781495" cy="208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1200" y="4876800"/>
            <a:ext cx="6400800" cy="1447800"/>
          </a:xfrm>
        </p:spPr>
        <p:txBody>
          <a:bodyPr>
            <a:noAutofit/>
          </a:bodyPr>
          <a:lstStyle/>
          <a:p>
            <a:pPr algn="l"/>
            <a:r>
              <a:rPr lang="en-US" sz="2000" u="sng" dirty="0" smtClean="0"/>
              <a:t>Acknowledgments</a:t>
            </a:r>
          </a:p>
          <a:p>
            <a:pPr algn="l"/>
            <a:r>
              <a:rPr lang="en-US" sz="2000" dirty="0" smtClean="0"/>
              <a:t>R. Artz, M. Heuer: NOAA ARL</a:t>
            </a:r>
          </a:p>
          <a:p>
            <a:pPr algn="l"/>
            <a:r>
              <a:rPr lang="en-US" sz="2000" dirty="0" smtClean="0"/>
              <a:t>M. Rood, S. </a:t>
            </a:r>
            <a:r>
              <a:rPr lang="en-US" sz="2000" dirty="0" err="1" smtClean="0"/>
              <a:t>Koloutsou-Vakakis</a:t>
            </a:r>
            <a:r>
              <a:rPr lang="en-US" sz="2000" dirty="0" smtClean="0"/>
              <a:t>, A. Nelson: </a:t>
            </a:r>
            <a:r>
              <a:rPr lang="en-US" sz="2000" dirty="0" err="1" smtClean="0"/>
              <a:t>Univ</a:t>
            </a:r>
            <a:r>
              <a:rPr lang="en-US" sz="2000" dirty="0" smtClean="0"/>
              <a:t> of Illinois</a:t>
            </a:r>
          </a:p>
          <a:p>
            <a:pPr algn="l"/>
            <a:r>
              <a:rPr lang="en-US" sz="2000" dirty="0" smtClean="0"/>
              <a:t>J. Caldwell, D. Sibble: Florida A&amp;M </a:t>
            </a:r>
            <a:r>
              <a:rPr lang="en-US" sz="2000" dirty="0" err="1" smtClean="0"/>
              <a:t>Univ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01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Scientific Question for Deposition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Current work continues to address atmospheric transport</a:t>
            </a:r>
            <a:r>
              <a:rPr lang="en-US" dirty="0"/>
              <a:t>, transformation and fate of air pollutants</a:t>
            </a:r>
            <a:endParaRPr lang="en-US" dirty="0" smtClean="0"/>
          </a:p>
          <a:p>
            <a:pPr lvl="1"/>
            <a:r>
              <a:rPr lang="en-US" dirty="0" smtClean="0"/>
              <a:t>NOAA </a:t>
            </a:r>
            <a:r>
              <a:rPr lang="en-US" dirty="0"/>
              <a:t>Five-Year R&amp;D Plan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“</a:t>
            </a:r>
            <a:r>
              <a:rPr lang="en-US" dirty="0"/>
              <a:t>How are atmospheric chemistry and composition related to each other and ecosystems, climate, and weather?”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3" t="10991" r="34425" b="5205"/>
          <a:stretch/>
        </p:blipFill>
        <p:spPr bwMode="auto">
          <a:xfrm rot="484586">
            <a:off x="5650600" y="1961851"/>
            <a:ext cx="2819400" cy="362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440465"/>
            <a:ext cx="8839200" cy="1905000"/>
          </a:xfrm>
          <a:prstGeom prst="downArrowCallout">
            <a:avLst>
              <a:gd name="adj1" fmla="val 8108"/>
              <a:gd name="adj2" fmla="val 10965"/>
              <a:gd name="adj3" fmla="val 10404"/>
              <a:gd name="adj4" fmla="val 76969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/>
              <a:t>R&amp;D Goal</a:t>
            </a:r>
            <a:br>
              <a:rPr lang="en-US" sz="2400" u="sng" dirty="0" smtClean="0"/>
            </a:br>
            <a:r>
              <a:rPr lang="en-US" sz="2400" dirty="0" smtClean="0"/>
              <a:t>Advance scientific understanding of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air-surface exchange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of air pollutants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that impact human and ecosystem health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0524" y="4029384"/>
            <a:ext cx="4067175" cy="1143000"/>
            <a:chOff x="304800" y="4648200"/>
            <a:chExt cx="4067175" cy="1143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50"/>
            <a:stretch/>
          </p:blipFill>
          <p:spPr bwMode="auto">
            <a:xfrm>
              <a:off x="304800" y="4648200"/>
              <a:ext cx="406717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04800" y="5144869"/>
              <a:ext cx="3886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</a:rPr>
                <a:t>Atmospheric </a:t>
              </a:r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</a:rPr>
                <a:t>Integrated Research </a:t>
              </a:r>
              <a:endParaRPr lang="en-US" b="1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r>
                <a:rPr lang="en-US" b="1" dirty="0" smtClean="0">
                  <a:solidFill>
                    <a:schemeClr val="tx2">
                      <a:lumMod val="50000"/>
                    </a:schemeClr>
                  </a:solidFill>
                </a:rPr>
                <a:t>Monitoring Network - AIRMoN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1828800" y="2345465"/>
            <a:ext cx="5486400" cy="1143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Research Priorities</a:t>
            </a:r>
          </a:p>
          <a:p>
            <a:r>
              <a:rPr lang="en-US" sz="2200" dirty="0" smtClean="0"/>
              <a:t>Precipitation </a:t>
            </a:r>
            <a:r>
              <a:rPr lang="en-US" sz="2200" dirty="0"/>
              <a:t>Chemistry</a:t>
            </a:r>
          </a:p>
          <a:p>
            <a:r>
              <a:rPr lang="en-US" sz="2200" dirty="0" smtClean="0"/>
              <a:t>Reactive </a:t>
            </a:r>
            <a:r>
              <a:rPr lang="en-US" sz="2200" dirty="0"/>
              <a:t>Nitrogen Research</a:t>
            </a:r>
          </a:p>
        </p:txBody>
      </p:sp>
      <p:sp>
        <p:nvSpPr>
          <p:cNvPr id="9" name="Down Arrow 8"/>
          <p:cNvSpPr/>
          <p:nvPr/>
        </p:nvSpPr>
        <p:spPr>
          <a:xfrm>
            <a:off x="2590799" y="3488464"/>
            <a:ext cx="381000" cy="54091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248399" y="3488465"/>
            <a:ext cx="381000" cy="53340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1"/>
          <a:stretch/>
        </p:blipFill>
        <p:spPr bwMode="auto">
          <a:xfrm>
            <a:off x="4572000" y="4021864"/>
            <a:ext cx="3852242" cy="222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8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AIRMoN Approach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5029200" cy="4373563"/>
          </a:xfrm>
        </p:spPr>
        <p:txBody>
          <a:bodyPr>
            <a:noAutofit/>
          </a:bodyPr>
          <a:lstStyle/>
          <a:p>
            <a:r>
              <a:rPr lang="en-US" sz="2400" dirty="0"/>
              <a:t>Joined National Atmospheric Deposition Program </a:t>
            </a:r>
            <a:r>
              <a:rPr lang="en-US" sz="2400" dirty="0" smtClean="0"/>
              <a:t>(NADP) </a:t>
            </a:r>
            <a:r>
              <a:rPr lang="en-US" sz="2400" dirty="0"/>
              <a:t>in 1992 </a:t>
            </a:r>
            <a:endParaRPr lang="en-US" sz="2400" dirty="0" smtClean="0"/>
          </a:p>
          <a:p>
            <a:r>
              <a:rPr lang="en-US" sz="2400" dirty="0" smtClean="0"/>
              <a:t>Operates six monitoring sites for wet deposition</a:t>
            </a:r>
          </a:p>
          <a:p>
            <a:r>
              <a:rPr lang="en-US" sz="2400" dirty="0" smtClean="0"/>
              <a:t>Supports </a:t>
            </a:r>
            <a:r>
              <a:rPr lang="en-US" sz="2400" dirty="0"/>
              <a:t>national </a:t>
            </a:r>
            <a:r>
              <a:rPr lang="en-US" sz="2400" dirty="0" smtClean="0"/>
              <a:t>networks that </a:t>
            </a:r>
            <a:r>
              <a:rPr lang="en-US" sz="2400" dirty="0"/>
              <a:t>measure the most abundant trace chemicals </a:t>
            </a:r>
            <a:r>
              <a:rPr lang="en-US" sz="2400" dirty="0" smtClean="0"/>
              <a:t>in precipitation</a:t>
            </a:r>
          </a:p>
          <a:p>
            <a:r>
              <a:rPr lang="en-US" sz="2400" dirty="0" smtClean="0"/>
              <a:t>Produces high-quality </a:t>
            </a:r>
            <a:r>
              <a:rPr lang="en-US" sz="2400" dirty="0"/>
              <a:t>data </a:t>
            </a:r>
            <a:r>
              <a:rPr lang="en-US" sz="2400" dirty="0" smtClean="0"/>
              <a:t>that are </a:t>
            </a:r>
            <a:r>
              <a:rPr lang="en-US" sz="2400" dirty="0"/>
              <a:t>publicly </a:t>
            </a:r>
            <a:r>
              <a:rPr lang="en-US" sz="2400" dirty="0" smtClean="0"/>
              <a:t>accessible and used in numerous assessments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81600" y="2514600"/>
            <a:ext cx="3762375" cy="3100388"/>
            <a:chOff x="5105400" y="2209799"/>
            <a:chExt cx="3762375" cy="310038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567112"/>
              <a:ext cx="2619375" cy="17430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209799"/>
              <a:ext cx="2619375" cy="17430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99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AIRMoN Sites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0939" y="1538398"/>
            <a:ext cx="9009668" cy="4415526"/>
            <a:chOff x="-473558" y="918474"/>
            <a:chExt cx="10091116" cy="50210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4" t="32690" r="4894"/>
            <a:stretch/>
          </p:blipFill>
          <p:spPr>
            <a:xfrm>
              <a:off x="2199689" y="918474"/>
              <a:ext cx="4876800" cy="50039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t="33333" r="3333" b="22222"/>
            <a:stretch/>
          </p:blipFill>
          <p:spPr>
            <a:xfrm>
              <a:off x="7322597" y="3637795"/>
              <a:ext cx="2286000" cy="816429"/>
            </a:xfrm>
            <a:prstGeom prst="rect">
              <a:avLst/>
            </a:prstGeom>
            <a:ln w="38100">
              <a:solidFill>
                <a:srgbClr val="00688B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4" t="15556" r="23333" b="8889"/>
            <a:stretch/>
          </p:blipFill>
          <p:spPr>
            <a:xfrm>
              <a:off x="7331558" y="929683"/>
              <a:ext cx="2286000" cy="2428875"/>
            </a:xfrm>
            <a:prstGeom prst="rect">
              <a:avLst/>
            </a:prstGeom>
            <a:ln w="38100">
              <a:solidFill>
                <a:srgbClr val="006400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7" t="33930" b="12737"/>
            <a:stretch/>
          </p:blipFill>
          <p:spPr>
            <a:xfrm>
              <a:off x="7322597" y="4675474"/>
              <a:ext cx="2286000" cy="1246910"/>
            </a:xfrm>
            <a:prstGeom prst="rect">
              <a:avLst/>
            </a:prstGeom>
            <a:ln w="38100">
              <a:solidFill>
                <a:srgbClr val="A020F0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9" t="38907" r="6743" b="8961"/>
            <a:stretch/>
          </p:blipFill>
          <p:spPr>
            <a:xfrm>
              <a:off x="-473558" y="1603032"/>
              <a:ext cx="2286000" cy="1451919"/>
            </a:xfrm>
            <a:prstGeom prst="rect">
              <a:avLst/>
            </a:prstGeom>
            <a:ln w="38100">
              <a:solidFill>
                <a:srgbClr val="B22222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4" t="29818" r="32422" b="24610"/>
            <a:stretch/>
          </p:blipFill>
          <p:spPr>
            <a:xfrm>
              <a:off x="-452601" y="3358558"/>
              <a:ext cx="2286000" cy="2580968"/>
            </a:xfrm>
            <a:prstGeom prst="rect">
              <a:avLst/>
            </a:prstGeom>
            <a:ln w="38100">
              <a:solidFill>
                <a:srgbClr val="FF8C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889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168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AIRMoN Products and Performance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r="3587"/>
          <a:stretch/>
        </p:blipFill>
        <p:spPr>
          <a:xfrm>
            <a:off x="152400" y="1905000"/>
            <a:ext cx="5221614" cy="3383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69301" y="136826"/>
            <a:ext cx="3663238" cy="3383280"/>
            <a:chOff x="5480762" y="1371600"/>
            <a:chExt cx="3663238" cy="33832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4" r="5751" b="4430"/>
            <a:stretch/>
          </p:blipFill>
          <p:spPr>
            <a:xfrm>
              <a:off x="5480762" y="1371600"/>
              <a:ext cx="3663238" cy="3383280"/>
            </a:xfrm>
            <a:prstGeom prst="rect">
              <a:avLst/>
            </a:prstGeom>
          </p:spPr>
        </p:pic>
        <p:sp>
          <p:nvSpPr>
            <p:cNvPr id="14" name="TextBox 51"/>
            <p:cNvSpPr txBox="1"/>
            <p:nvPr/>
          </p:nvSpPr>
          <p:spPr>
            <a:xfrm>
              <a:off x="6604742" y="1905923"/>
              <a:ext cx="19082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1488907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2977814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4466724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5955631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7444541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8933448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10422355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11911262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Sulfate Trends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74014" y="3200400"/>
            <a:ext cx="3666744" cy="3383280"/>
            <a:chOff x="2738628" y="1737360"/>
            <a:chExt cx="3666744" cy="33832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628" y="1737360"/>
              <a:ext cx="3666744" cy="3383280"/>
            </a:xfrm>
            <a:prstGeom prst="rect">
              <a:avLst/>
            </a:prstGeom>
          </p:spPr>
        </p:pic>
        <p:sp>
          <p:nvSpPr>
            <p:cNvPr id="17" name="TextBox 120"/>
            <p:cNvSpPr txBox="1"/>
            <p:nvPr/>
          </p:nvSpPr>
          <p:spPr>
            <a:xfrm>
              <a:off x="3226857" y="4175760"/>
              <a:ext cx="3170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1488907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2977814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4466724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5955631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7444541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8933448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10422355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11911262" algn="l" defTabSz="2977814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Inorganic Nitrogen Trends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19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914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ggi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13783</TotalTime>
  <Words>696</Words>
  <Application>Microsoft Office PowerPoint</Application>
  <PresentationFormat>On-screen Show (4:3)</PresentationFormat>
  <Paragraphs>121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MaggieK</vt:lpstr>
      <vt:lpstr>Atmospheric Deposition</vt:lpstr>
      <vt:lpstr>Relevance</vt:lpstr>
      <vt:lpstr>Key Scientific Question for Deposition</vt:lpstr>
      <vt:lpstr>PowerPoint Presentation</vt:lpstr>
      <vt:lpstr>AIRMoN Approach</vt:lpstr>
      <vt:lpstr>AIRMoN Sites</vt:lpstr>
      <vt:lpstr>AIRMoN Products and Performance</vt:lpstr>
      <vt:lpstr>PowerPoint Presentation</vt:lpstr>
      <vt:lpstr>PowerPoint Presentation</vt:lpstr>
      <vt:lpstr>PowerPoint Presentation</vt:lpstr>
      <vt:lpstr>PowerPoint Presentation</vt:lpstr>
      <vt:lpstr>Reactive Nitrogen in the Environment</vt:lpstr>
      <vt:lpstr>Reactive Nitrogen Approach</vt:lpstr>
      <vt:lpstr>Reactive Nitrogen Collaborative Studies</vt:lpstr>
      <vt:lpstr>2014 Illinois NH3 Study</vt:lpstr>
      <vt:lpstr>Reactive Nitrogen Products</vt:lpstr>
      <vt:lpstr>Reactive Nitrogen Products</vt:lpstr>
      <vt:lpstr>Deposition Research Challenges</vt:lpstr>
      <vt:lpstr>Collaborators</vt:lpstr>
      <vt:lpstr>Future Directions </vt:lpstr>
      <vt:lpstr>Future Directions </vt:lpstr>
      <vt:lpstr>Atmospheric Deposition</vt:lpstr>
    </vt:vector>
  </TitlesOfParts>
  <Company>ARL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Kerchner</dc:creator>
  <cp:lastModifiedBy>Margaret Kerchner</cp:lastModifiedBy>
  <cp:revision>121</cp:revision>
  <cp:lastPrinted>2016-05-04T12:44:43Z</cp:lastPrinted>
  <dcterms:created xsi:type="dcterms:W3CDTF">2016-01-20T16:28:12Z</dcterms:created>
  <dcterms:modified xsi:type="dcterms:W3CDTF">2016-06-10T14:56:59Z</dcterms:modified>
</cp:coreProperties>
</file>